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9144000" cy="6858000" type="screen4x3"/>
  <p:notesSz cx="6797675" cy="9926638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Estilo com Tema 1 - Ênfase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C2FFA5D-87B4-456A-9821-1D502468CF0F}" styleName="Estilo com Tema 1 - Ênfas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75DCB02-9BB8-47FD-8907-85C794F793BA}" styleName="Estilo com Tema 1 - Ênfase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84E427A-3D55-4303-BF80-6455036E1DE7}" styleName="Estilo com Tema 1 - Ênfase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44" y="-5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7081D2-FB06-497F-821B-2226F537F86E}" type="datetimeFigureOut">
              <a:rPr lang="pt-BR" smtClean="0"/>
              <a:t>23/02/2021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2CB817-5226-4334-9F93-7069321C361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64423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E1FE2F-CB17-496E-BE56-E665233DDA4A}" type="datetimeFigureOut">
              <a:rPr lang="pt-BR" smtClean="0"/>
              <a:pPr/>
              <a:t>23/02/2021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77ED54-78DC-43E8-B0A0-BAD2298A7628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91790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pt-BR" dirty="0" smtClean="0"/>
              <a:t>Clique para editar o estilo do título mestre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9FDF75-4FBB-45A4-9485-FAF572957168}" type="datetime1">
              <a:rPr lang="pt-BR" smtClean="0"/>
              <a:pPr>
                <a:defRPr/>
              </a:pPr>
              <a:t>23/02/2021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/>
              <a:t>1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6B451E-0D91-441B-8E8C-8E8E9D4F0497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C786F1-190E-4847-8AC5-8550E704A4D1}" type="datetime1">
              <a:rPr lang="pt-BR" smtClean="0"/>
              <a:pPr>
                <a:defRPr/>
              </a:pPr>
              <a:t>23/02/2021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/>
              <a:t>1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2FABE3-E9C0-4F74-B987-9DE59A7B8867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5F6F88-8501-46DD-B38D-FEC797ABDF67}" type="datetime1">
              <a:rPr lang="pt-BR" smtClean="0"/>
              <a:pPr>
                <a:defRPr/>
              </a:pPr>
              <a:t>23/02/2021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/>
              <a:t>1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08A3F6-EB75-4B73-B3F3-1DE6F46719EC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78747F-8ADB-4D7F-816A-75D731F8061D}" type="datetime1">
              <a:rPr lang="pt-BR" smtClean="0"/>
              <a:pPr>
                <a:defRPr/>
              </a:pPr>
              <a:t>23/02/2021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/>
              <a:t>1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09A8FB-953C-416D-9E4F-7C3EB07E3E2C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15CA5A-9AB6-4845-B673-9C0C65B07CDA}" type="datetime1">
              <a:rPr lang="pt-BR" smtClean="0"/>
              <a:pPr>
                <a:defRPr/>
              </a:pPr>
              <a:t>23/02/2021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/>
              <a:t>1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D3D0C1-352F-4121-AFE7-DE1D142CC650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60A0E6-0FED-41F1-9B67-44D5D1462639}" type="datetime1">
              <a:rPr lang="pt-BR" smtClean="0"/>
              <a:pPr>
                <a:defRPr/>
              </a:pPr>
              <a:t>23/02/2021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/>
              <a:t>1</a:t>
            </a: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DFA3F5-DCB8-4F54-9618-6DCC96B55DEF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D78D4B-2FC8-4513-B2E7-AC8256CDC06B}" type="datetime1">
              <a:rPr lang="pt-BR" smtClean="0"/>
              <a:pPr>
                <a:defRPr/>
              </a:pPr>
              <a:t>23/02/2021</a:t>
            </a:fld>
            <a:endParaRPr lang="pt-BR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/>
              <a:t>1</a:t>
            </a:r>
            <a:endParaRPr lang="pt-BR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64668D-2862-462D-A475-4978DC9194AD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C2DCC4-A85E-41D6-BB6D-F0FB7F5F7F88}" type="datetime1">
              <a:rPr lang="pt-BR" smtClean="0"/>
              <a:pPr>
                <a:defRPr/>
              </a:pPr>
              <a:t>23/02/2021</a:t>
            </a:fld>
            <a:endParaRPr lang="pt-BR"/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/>
              <a:t>1</a:t>
            </a:r>
            <a:endParaRPr lang="pt-BR"/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BF59EA-D943-4D9A-8492-9B993E480301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943D6E-BE37-4177-9473-37D41B62A6A7}" type="datetime1">
              <a:rPr lang="pt-BR" smtClean="0"/>
              <a:pPr>
                <a:defRPr/>
              </a:pPr>
              <a:t>23/02/2021</a:t>
            </a:fld>
            <a:endParaRPr lang="pt-BR"/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/>
              <a:t>1</a:t>
            </a:r>
            <a:endParaRPr lang="pt-BR"/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556548-97C5-4D6D-ADE6-B5BF9F836D96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432D0C-D812-4B66-83ED-6134EA415AD0}" type="datetime1">
              <a:rPr lang="pt-BR" smtClean="0"/>
              <a:pPr>
                <a:defRPr/>
              </a:pPr>
              <a:t>23/02/2021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/>
              <a:t>1</a:t>
            </a: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EF7690-B03B-456A-9A0A-A582B93CB43F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366B23-6593-4E7D-9EE5-E2F6DF2BFE3B}" type="datetime1">
              <a:rPr lang="pt-BR" smtClean="0"/>
              <a:pPr>
                <a:defRPr/>
              </a:pPr>
              <a:t>23/02/2021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/>
              <a:t>1</a:t>
            </a: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B87B83-5314-4E08-BB95-D1C793DE70F8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AE380E7-5AFF-4D52-BDE5-2E89FFC8765F}" type="datetime1">
              <a:rPr lang="pt-BR" smtClean="0"/>
              <a:pPr>
                <a:defRPr/>
              </a:pPr>
              <a:t>23/02/2021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pt-BR" smtClean="0"/>
              <a:t>1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B909C"/>
                </a:solidFill>
              </a:defRPr>
            </a:lvl1pPr>
          </a:lstStyle>
          <a:p>
            <a:fld id="{193402CD-F1E3-46D8-B69A-DF0B21E6EF5B}" type="slidenum">
              <a:rPr lang="pt-BR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mailto:svpps.to@gmail.co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428750" y="2000250"/>
            <a:ext cx="6887666" cy="1843088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4000" b="1" dirty="0" smtClean="0">
                <a:solidFill>
                  <a:schemeClr val="tx2">
                    <a:lumMod val="75000"/>
                  </a:schemeClr>
                </a:solidFill>
                <a:cs typeface="Arial" pitchFamily="34" charset="0"/>
              </a:rPr>
              <a:t>SUPERINTENDÊNCIA DE VIGILÂNCIA EM SAÚDE.</a:t>
            </a:r>
            <a:endParaRPr lang="pt-BR" sz="4000" b="1" dirty="0">
              <a:solidFill>
                <a:schemeClr val="tx2">
                  <a:lumMod val="75000"/>
                </a:schemeClr>
              </a:solidFill>
              <a:cs typeface="Arial" pitchFamily="34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4355976" y="5589240"/>
            <a:ext cx="4320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Palmas, 23 de Fevereiro de 2021</a:t>
            </a:r>
            <a:endParaRPr lang="pt-BR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2800" b="1" dirty="0" smtClean="0"/>
              <a:t>Plano de Operacionalização da Vacinação contra a COVID 19</a:t>
            </a:r>
            <a:endParaRPr lang="pt-BR" sz="28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400" dirty="0" smtClean="0"/>
              <a:t>A vacinação contra a COVID19 no Tocantins teve início em 20 de janeiro de 2021 com quantitativo bastante limitado de doses de vacinas;</a:t>
            </a:r>
          </a:p>
          <a:p>
            <a:r>
              <a:rPr lang="pt-BR" sz="2400" dirty="0" smtClean="0"/>
              <a:t>Está sendo utilizada a estratégia de etapas de grupos prioritários com base na quantidade de doses entregues pelos laboratórios produtores;</a:t>
            </a:r>
          </a:p>
          <a:p>
            <a:r>
              <a:rPr lang="pt-BR" sz="2400" dirty="0" smtClean="0"/>
              <a:t>Não seguir a ordem priorizada pelo PNI pode acarretar na falta de vacinas para os grupos de maior risco de adoecimento e óbito pela COVID19;</a:t>
            </a:r>
            <a:endParaRPr lang="pt-BR" sz="2400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1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13779281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2800" b="1" dirty="0"/>
              <a:t>Plano de Operacionalização da Vacinação contra a COVID 19</a:t>
            </a:r>
            <a:endParaRPr lang="pt-BR" sz="28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400" b="1" dirty="0" smtClean="0"/>
              <a:t>Os Estados e Municípios que venham a alterar a ordem de priorização dos grupos para a vacinação, cabe informar que o Ministério da Saúde não poderá dispor de quantitativos extras de doses da vacina da COVID19, tendo em vista os cronogramas de entregas dos laboratórios produtores, assumindo-se assim os riscos de eventuais faltas de vacina para os respectivos grupos;</a:t>
            </a:r>
          </a:p>
          <a:p>
            <a:r>
              <a:rPr lang="pt-BR" sz="2400" dirty="0" smtClean="0"/>
              <a:t>Reforça-se a necessidade da correta identificação da vacina </a:t>
            </a:r>
            <a:r>
              <a:rPr lang="pt-BR" sz="2400" smtClean="0"/>
              <a:t>administrada ( data, nome/laboratório </a:t>
            </a:r>
            <a:r>
              <a:rPr lang="pt-BR" sz="2400" dirty="0" smtClean="0"/>
              <a:t>da vacina e lote) no cartão do usuário.</a:t>
            </a:r>
            <a:endParaRPr lang="pt-BR" sz="2400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1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9450311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2800" b="1" dirty="0"/>
              <a:t>Plano de Operacionalização da Vacinação contra a COVID 19</a:t>
            </a:r>
            <a:endParaRPr lang="pt-BR" sz="28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pt-BR" sz="2400" b="1" dirty="0" smtClean="0"/>
              <a:t>Grupos Prioritário</a:t>
            </a:r>
            <a:r>
              <a:rPr lang="pt-BR" sz="2400" dirty="0" smtClean="0"/>
              <a:t>s – </a:t>
            </a:r>
            <a:r>
              <a:rPr lang="pt-BR" sz="2400" b="1" dirty="0" smtClean="0"/>
              <a:t>Fase I</a:t>
            </a:r>
          </a:p>
          <a:p>
            <a:pPr algn="ctr"/>
            <a:endParaRPr lang="pt-BR" sz="2400" dirty="0" smtClean="0"/>
          </a:p>
          <a:p>
            <a:r>
              <a:rPr lang="pt-BR" sz="2400" dirty="0" smtClean="0"/>
              <a:t>Pessoas com 60 anos ou mais institucionalizadas.</a:t>
            </a:r>
          </a:p>
          <a:p>
            <a:r>
              <a:rPr lang="pt-BR" sz="2400" dirty="0" smtClean="0"/>
              <a:t>Pessoas com deficiência institucionalizadas.</a:t>
            </a:r>
          </a:p>
          <a:p>
            <a:r>
              <a:rPr lang="pt-BR" sz="2400" dirty="0" smtClean="0"/>
              <a:t>Povos indígenas vivendo em terras indígenas.</a:t>
            </a:r>
          </a:p>
          <a:p>
            <a:r>
              <a:rPr lang="pt-BR" sz="2400" dirty="0" smtClean="0"/>
              <a:t>Trabalhadores da saúde.</a:t>
            </a:r>
          </a:p>
          <a:p>
            <a:r>
              <a:rPr lang="pt-BR" sz="2400" dirty="0" smtClean="0"/>
              <a:t>Pessoas com 90 anos e mais.</a:t>
            </a:r>
          </a:p>
          <a:p>
            <a:r>
              <a:rPr lang="pt-BR" sz="2400" dirty="0" smtClean="0"/>
              <a:t>Pessoas com 80 a 89 anos e mais.</a:t>
            </a:r>
          </a:p>
          <a:p>
            <a:endParaRPr lang="pt-BR" sz="2400" dirty="0" smtClean="0"/>
          </a:p>
          <a:p>
            <a:endParaRPr lang="pt-BR" sz="2400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1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90269891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2800" b="1" dirty="0"/>
              <a:t>Plano de Operacionalização da Vacinação contra a COVID 19</a:t>
            </a:r>
            <a:endParaRPr lang="pt-BR" sz="28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pt-BR" sz="2400" b="1" dirty="0" smtClean="0"/>
              <a:t>Sistema de Informação</a:t>
            </a:r>
          </a:p>
          <a:p>
            <a:pPr marL="0" indent="0">
              <a:buNone/>
            </a:pPr>
            <a:endParaRPr lang="pt-BR" sz="2400" dirty="0" smtClean="0"/>
          </a:p>
          <a:p>
            <a:pPr marL="0" indent="0">
              <a:buNone/>
            </a:pPr>
            <a:endParaRPr lang="pt-BR" sz="2400" dirty="0"/>
          </a:p>
          <a:p>
            <a:r>
              <a:rPr lang="pt-BR" sz="2400" dirty="0" smtClean="0"/>
              <a:t>Sistema de Informação do Programa Nacional de Imunização ( novo SIPNI);</a:t>
            </a:r>
          </a:p>
          <a:p>
            <a:pPr>
              <a:buFont typeface="Arial" pitchFamily="34" charset="0"/>
              <a:buChar char="•"/>
            </a:pPr>
            <a:r>
              <a:rPr lang="pt-BR" sz="2400" dirty="0" smtClean="0"/>
              <a:t>Os estabelecimentos de saúde, públicos e privados, deverão registrar </a:t>
            </a:r>
            <a:r>
              <a:rPr lang="pt-BR" sz="2400" b="1" dirty="0" smtClean="0"/>
              <a:t>diariamente e individualizado </a:t>
            </a:r>
            <a:r>
              <a:rPr lang="pt-BR" sz="2400" dirty="0" smtClean="0"/>
              <a:t>os dados referentes a aplicação das vacinas contra a COVID19;</a:t>
            </a:r>
          </a:p>
          <a:p>
            <a:pPr>
              <a:buFont typeface="Arial" pitchFamily="34" charset="0"/>
              <a:buChar char="•"/>
            </a:pPr>
            <a:endParaRPr lang="pt-BR" sz="2400" dirty="0" smtClean="0"/>
          </a:p>
          <a:p>
            <a:pPr marL="0" indent="0" algn="ctr">
              <a:buNone/>
            </a:pPr>
            <a:endParaRPr lang="pt-BR" sz="2400" b="1" dirty="0" smtClean="0"/>
          </a:p>
          <a:p>
            <a:pPr algn="ctr"/>
            <a:endParaRPr lang="pt-BR" sz="2400" b="1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1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7860146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2800" b="1" dirty="0"/>
              <a:t>Plano de Operacionalização da Vacinação contra a COVID 19</a:t>
            </a:r>
            <a:endParaRPr lang="pt-BR" sz="28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endParaRPr lang="pt-BR" sz="2400" dirty="0" smtClean="0"/>
          </a:p>
          <a:p>
            <a:pPr>
              <a:buFont typeface="Arial" pitchFamily="34" charset="0"/>
              <a:buChar char="•"/>
            </a:pPr>
            <a:r>
              <a:rPr lang="pt-BR" sz="2400" dirty="0" smtClean="0"/>
              <a:t>Na </a:t>
            </a:r>
            <a:r>
              <a:rPr lang="pt-BR" sz="2400" dirty="0"/>
              <a:t>hipótese de alimentação off-line, será respeitado o prazo de quarenta e oito horas para alimentação do sistema dos sistemas do Ministério da Saúde;</a:t>
            </a:r>
          </a:p>
          <a:p>
            <a:pPr>
              <a:buFont typeface="Arial" pitchFamily="34" charset="0"/>
              <a:buChar char="•"/>
            </a:pPr>
            <a:r>
              <a:rPr lang="pt-BR" sz="2400" dirty="0"/>
              <a:t>São obrigatórios a atualização dos sistemas disponibilizados pelo Ministério da Saúde.</a:t>
            </a:r>
          </a:p>
          <a:p>
            <a:pPr marL="0" indent="0">
              <a:buNone/>
            </a:pPr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pt-BR" dirty="0" smtClean="0"/>
              <a:t>.</a:t>
            </a:r>
            <a:endParaRPr lang="pt-BR" dirty="0"/>
          </a:p>
          <a:p>
            <a:pPr>
              <a:defRPr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42263562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2400" b="1" dirty="0"/>
              <a:t>Plano de Operacionalização da Vacinação contra a COVID 19</a:t>
            </a:r>
            <a:endParaRPr lang="pt-BR" sz="24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pt-BR" sz="4000" b="1" dirty="0" smtClean="0"/>
              <a:t>OBRIGADA</a:t>
            </a:r>
          </a:p>
          <a:p>
            <a:pPr marL="0" indent="0" algn="ctr">
              <a:buNone/>
            </a:pPr>
            <a:endParaRPr lang="pt-BR" b="1" dirty="0" smtClean="0"/>
          </a:p>
          <a:p>
            <a:pPr marL="0" indent="0" algn="ctr">
              <a:buNone/>
            </a:pPr>
            <a:r>
              <a:rPr lang="pt-BR" b="1" dirty="0" smtClean="0">
                <a:hlinkClick r:id="rId2"/>
              </a:rPr>
              <a:t>svpps.to@gmail.com</a:t>
            </a:r>
            <a:endParaRPr lang="pt-BR" b="1" dirty="0" smtClean="0"/>
          </a:p>
          <a:p>
            <a:pPr marL="0" indent="0" algn="ctr">
              <a:buNone/>
            </a:pPr>
            <a:r>
              <a:rPr lang="pt-BR" b="1" dirty="0" smtClean="0"/>
              <a:t>Palmas</a:t>
            </a:r>
          </a:p>
          <a:p>
            <a:pPr marL="0" indent="0">
              <a:buNone/>
            </a:pPr>
            <a:r>
              <a:rPr lang="pt-BR" b="1" dirty="0" smtClean="0"/>
              <a:t>(63) 3218-1783/1784/1779 e 0800-063-1002</a:t>
            </a:r>
          </a:p>
          <a:p>
            <a:pPr marL="0" indent="0" algn="ctr">
              <a:buNone/>
            </a:pPr>
            <a:r>
              <a:rPr lang="pt-BR" b="1" dirty="0" smtClean="0"/>
              <a:t>Araguaína</a:t>
            </a:r>
          </a:p>
          <a:p>
            <a:pPr marL="0" indent="0">
              <a:buNone/>
            </a:pPr>
            <a:r>
              <a:rPr lang="pt-BR" b="1" dirty="0" smtClean="0"/>
              <a:t>(63) 3414-7070/8121</a:t>
            </a:r>
            <a:endParaRPr lang="pt-BR" b="1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1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8063149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Tema do Office">
  <a:themeElements>
    <a:clrScheme name="Personalizada 4">
      <a:dk1>
        <a:srgbClr val="17365D"/>
      </a:dk1>
      <a:lt1>
        <a:sysClr val="window" lastClr="FFFFFF"/>
      </a:lt1>
      <a:dk2>
        <a:srgbClr val="1F497D"/>
      </a:dk2>
      <a:lt2>
        <a:srgbClr val="EEECE1"/>
      </a:lt2>
      <a:accent1>
        <a:srgbClr val="76923C"/>
      </a:accent1>
      <a:accent2>
        <a:srgbClr val="938953"/>
      </a:accent2>
      <a:accent3>
        <a:srgbClr val="9BBB59"/>
      </a:accent3>
      <a:accent4>
        <a:srgbClr val="76923C"/>
      </a:accent4>
      <a:accent5>
        <a:srgbClr val="4BACC6"/>
      </a:accent5>
      <a:accent6>
        <a:srgbClr val="F79646"/>
      </a:accent6>
      <a:hlink>
        <a:srgbClr val="0F243E"/>
      </a:hlink>
      <a:folHlink>
        <a:srgbClr val="76923C"/>
      </a:folHlink>
    </a:clrScheme>
    <a:fontScheme name="Escritório Clássico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2268</TotalTime>
  <Words>367</Words>
  <Application>Microsoft Office PowerPoint</Application>
  <PresentationFormat>Apresentação na tela (4:3)</PresentationFormat>
  <Paragraphs>43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8" baseType="lpstr">
      <vt:lpstr>Tema do Office</vt:lpstr>
      <vt:lpstr>SUPERINTENDÊNCIA DE VIGILÂNCIA EM SAÚDE.</vt:lpstr>
      <vt:lpstr>Plano de Operacionalização da Vacinação contra a COVID 19</vt:lpstr>
      <vt:lpstr>Plano de Operacionalização da Vacinação contra a COVID 19</vt:lpstr>
      <vt:lpstr>Plano de Operacionalização da Vacinação contra a COVID 19</vt:lpstr>
      <vt:lpstr>Plano de Operacionalização da Vacinação contra a COVID 19</vt:lpstr>
      <vt:lpstr>Plano de Operacionalização da Vacinação contra a COVID 19</vt:lpstr>
      <vt:lpstr>Plano de Operacionalização da Vacinação contra a COVID 19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adaonilson.freitas</dc:creator>
  <cp:lastModifiedBy>Perciliana Joaquina Bezerra de Carvalho</cp:lastModifiedBy>
  <cp:revision>231</cp:revision>
  <dcterms:created xsi:type="dcterms:W3CDTF">2017-08-24T12:49:48Z</dcterms:created>
  <dcterms:modified xsi:type="dcterms:W3CDTF">2021-02-23T12:59:43Z</dcterms:modified>
</cp:coreProperties>
</file>